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6"/>
  </p:notesMasterIdLst>
  <p:sldIdLst>
    <p:sldId id="342" r:id="rId2"/>
    <p:sldId id="343" r:id="rId3"/>
    <p:sldId id="344" r:id="rId4"/>
    <p:sldId id="345" r:id="rId5"/>
    <p:sldId id="346" r:id="rId6"/>
    <p:sldId id="347" r:id="rId7"/>
    <p:sldId id="357" r:id="rId8"/>
    <p:sldId id="349" r:id="rId9"/>
    <p:sldId id="350" r:id="rId10"/>
    <p:sldId id="351" r:id="rId11"/>
    <p:sldId id="352" r:id="rId12"/>
    <p:sldId id="356" r:id="rId13"/>
    <p:sldId id="353" r:id="rId14"/>
    <p:sldId id="354" r:id="rId15"/>
    <p:sldId id="355" r:id="rId16"/>
    <p:sldId id="358" r:id="rId17"/>
    <p:sldId id="359" r:id="rId18"/>
    <p:sldId id="360" r:id="rId19"/>
    <p:sldId id="361" r:id="rId20"/>
    <p:sldId id="362" r:id="rId21"/>
    <p:sldId id="363" r:id="rId22"/>
    <p:sldId id="364" r:id="rId23"/>
    <p:sldId id="365" r:id="rId24"/>
    <p:sldId id="36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1330" y="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35E31-6AC3-494C-A739-1889808CBF74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F43EA-CD70-4084-ADBF-7EF6357D3D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662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732887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24866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1937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5997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706559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11472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585988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6059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61854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28546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08629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23217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495263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862754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08843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99705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78977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10207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8021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22615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05162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484064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15721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B9EEE23-B8E3-98AA-A1BF-8F905D1F5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8884BF4F-660A-6917-97A3-5EFAD54EF2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F24A2305-39EC-B0C6-22FB-C735FE61D5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90239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943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577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5159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71532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3895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759856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89302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0434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9702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3736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2346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755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8446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6350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5350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0872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2081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8A82C0F-A81B-4B2B-9B0C-842E6D2AD82E}" type="datetimeFigureOut">
              <a:rPr lang="en-IN" smtClean="0"/>
              <a:t>02-12-2025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1081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Understanding How Frontend (FE) and Backend (BE) Work Together</a:t>
            </a:r>
            <a:endParaRPr lang="en-IN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5A85B8-C845-9908-F5A3-4A9C690E5951}"/>
              </a:ext>
            </a:extLst>
          </p:cNvPr>
          <p:cNvSpPr txBox="1"/>
          <p:nvPr/>
        </p:nvSpPr>
        <p:spPr>
          <a:xfrm>
            <a:off x="0" y="751673"/>
            <a:ext cx="6127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Using async / await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67DAE9-05E0-19D5-AE6E-3CD9DDA0866A}"/>
              </a:ext>
            </a:extLst>
          </p:cNvPr>
          <p:cNvSpPr txBox="1"/>
          <p:nvPr/>
        </p:nvSpPr>
        <p:spPr>
          <a:xfrm>
            <a:off x="1333500" y="1588584"/>
            <a:ext cx="941393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Why two await?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await fetch(...) Waits for the server to respond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await </a:t>
            </a:r>
            <a:r>
              <a:rPr lang="en-US" b="1" dirty="0" err="1">
                <a:solidFill>
                  <a:schemeClr val="bg1"/>
                </a:solidFill>
              </a:rPr>
              <a:t>response.json</a:t>
            </a:r>
            <a:r>
              <a:rPr lang="en-US" b="1" dirty="0">
                <a:solidFill>
                  <a:schemeClr val="bg1"/>
                </a:solidFill>
              </a:rPr>
              <a:t>() Waits for converting data into JSON format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Both steps take time, so both must be awaited.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4041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1B1C0F-19F0-C34E-A82E-7DE34412421F}"/>
              </a:ext>
            </a:extLst>
          </p:cNvPr>
          <p:cNvSpPr txBox="1"/>
          <p:nvPr/>
        </p:nvSpPr>
        <p:spPr>
          <a:xfrm>
            <a:off x="150471" y="590309"/>
            <a:ext cx="898195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3. Firebase Storage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Used to </a:t>
            </a:r>
            <a:r>
              <a:rPr lang="en-US" b="1" dirty="0">
                <a:solidFill>
                  <a:schemeClr val="bg1"/>
                </a:solidFill>
              </a:rPr>
              <a:t>store files</a:t>
            </a:r>
            <a:r>
              <a:rPr lang="en-US" dirty="0">
                <a:solidFill>
                  <a:schemeClr val="bg1"/>
                </a:solidFill>
              </a:rPr>
              <a:t> like: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Photos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Videos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PDFs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Example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Uploading profile pictures in apps like LinkedIn.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BA12F3-5A1D-3FDF-E95D-BC4FA5CE7AFA}"/>
              </a:ext>
            </a:extLst>
          </p:cNvPr>
          <p:cNvSpPr txBox="1"/>
          <p:nvPr/>
        </p:nvSpPr>
        <p:spPr>
          <a:xfrm>
            <a:off x="150471" y="4074289"/>
            <a:ext cx="751197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4. Firebase Cloud Messaging (FCM)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Used to send </a:t>
            </a:r>
            <a:r>
              <a:rPr lang="en-US" b="1" dirty="0">
                <a:solidFill>
                  <a:schemeClr val="bg1"/>
                </a:solidFill>
              </a:rPr>
              <a:t>push notifications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“Order Shipped”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“Your friend sent a message”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"New video uploaded!“</a:t>
            </a:r>
          </a:p>
          <a:p>
            <a:r>
              <a:rPr lang="en-US" dirty="0">
                <a:solidFill>
                  <a:schemeClr val="bg1"/>
                </a:solidFill>
              </a:rPr>
              <a:t>Apps don’t have to build this from scratch.</a:t>
            </a:r>
          </a:p>
        </p:txBody>
      </p:sp>
    </p:spTree>
    <p:extLst>
      <p:ext uri="{BB962C8B-B14F-4D97-AF65-F5344CB8AC3E}">
        <p14:creationId xmlns:p14="http://schemas.microsoft.com/office/powerpoint/2010/main" val="270398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EF07E0-BBAE-0860-9693-205F1EE96FE7}"/>
              </a:ext>
            </a:extLst>
          </p:cNvPr>
          <p:cNvSpPr txBox="1"/>
          <p:nvPr/>
        </p:nvSpPr>
        <p:spPr>
          <a:xfrm>
            <a:off x="0" y="549238"/>
            <a:ext cx="901667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5. Firebase Analytics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Tracks user behavior: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Who installed your app?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Which screen users open most?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Why users uninstall?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Example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YouTube suggests videos based on your behavior — that’s analytics.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17740E-4333-7E8E-76CB-C034F4F493B3}"/>
              </a:ext>
            </a:extLst>
          </p:cNvPr>
          <p:cNvSpPr txBox="1"/>
          <p:nvPr/>
        </p:nvSpPr>
        <p:spPr>
          <a:xfrm>
            <a:off x="0" y="3786280"/>
            <a:ext cx="613458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Firebase Hosting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Firebase can publish websites directly: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Upload and go live in seconds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Super-fast performance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Ideal for: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Portfolio websites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Student projects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Single Page Apps</a:t>
            </a:r>
          </a:p>
        </p:txBody>
      </p:sp>
    </p:spTree>
    <p:extLst>
      <p:ext uri="{BB962C8B-B14F-4D97-AF65-F5344CB8AC3E}">
        <p14:creationId xmlns:p14="http://schemas.microsoft.com/office/powerpoint/2010/main" val="842005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46D479-BD22-5ABA-E3BD-8D924363A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0888" y="833718"/>
            <a:ext cx="8450223" cy="557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605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DA9AD4-3FB8-9013-BA00-AEF93DD56F4B}"/>
              </a:ext>
            </a:extLst>
          </p:cNvPr>
          <p:cNvSpPr txBox="1"/>
          <p:nvPr/>
        </p:nvSpPr>
        <p:spPr>
          <a:xfrm>
            <a:off x="162045" y="708384"/>
            <a:ext cx="934077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Frontend (App UI)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This is what the user sees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Backend (Firebase)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This is where data, login, notifications, storage happen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18CF65-B70A-3E4E-533A-0D28F7275FD5}"/>
              </a:ext>
            </a:extLst>
          </p:cNvPr>
          <p:cNvSpPr txBox="1"/>
          <p:nvPr/>
        </p:nvSpPr>
        <p:spPr>
          <a:xfrm>
            <a:off x="2815546" y="3021343"/>
            <a:ext cx="734702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Frontend (HTML/JS/React App)</a:t>
            </a:r>
          </a:p>
          <a:p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          |</a:t>
            </a:r>
          </a:p>
          <a:p>
            <a:r>
              <a:rPr lang="en-IN" b="1" dirty="0">
                <a:solidFill>
                  <a:schemeClr val="bg1"/>
                </a:solidFill>
              </a:rPr>
              <a:t>          |  API Request</a:t>
            </a:r>
          </a:p>
          <a:p>
            <a:r>
              <a:rPr lang="en-IN" b="1" dirty="0">
                <a:solidFill>
                  <a:schemeClr val="bg1"/>
                </a:solidFill>
              </a:rPr>
              <a:t>          ↓</a:t>
            </a:r>
          </a:p>
          <a:p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Firebase Backend</a:t>
            </a:r>
          </a:p>
          <a:p>
            <a:r>
              <a:rPr lang="en-IN" b="1" dirty="0">
                <a:solidFill>
                  <a:schemeClr val="bg1"/>
                </a:solidFill>
              </a:rPr>
              <a:t>          |</a:t>
            </a:r>
          </a:p>
          <a:p>
            <a:r>
              <a:rPr lang="en-IN" b="1" dirty="0">
                <a:solidFill>
                  <a:schemeClr val="bg1"/>
                </a:solidFill>
              </a:rPr>
              <a:t>          | Response (Data, success message, etc.)</a:t>
            </a:r>
          </a:p>
          <a:p>
            <a:r>
              <a:rPr lang="en-IN" b="1" dirty="0">
                <a:solidFill>
                  <a:schemeClr val="bg1"/>
                </a:solidFill>
              </a:rPr>
              <a:t>          ↓</a:t>
            </a:r>
          </a:p>
          <a:p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Frontend Updates on Screen</a:t>
            </a:r>
          </a:p>
        </p:txBody>
      </p:sp>
    </p:spTree>
    <p:extLst>
      <p:ext uri="{BB962C8B-B14F-4D97-AF65-F5344CB8AC3E}">
        <p14:creationId xmlns:p14="http://schemas.microsoft.com/office/powerpoint/2010/main" val="1486834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F48BFE-9DFC-DF04-38CC-965339C87745}"/>
              </a:ext>
            </a:extLst>
          </p:cNvPr>
          <p:cNvSpPr txBox="1"/>
          <p:nvPr/>
        </p:nvSpPr>
        <p:spPr>
          <a:xfrm>
            <a:off x="150471" y="613458"/>
            <a:ext cx="8981954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User types name in a form</a:t>
            </a:r>
            <a:br>
              <a:rPr lang="en-IN" b="1" dirty="0">
                <a:solidFill>
                  <a:schemeClr val="bg1"/>
                </a:solidFill>
              </a:rPr>
            </a:b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Clicks Save → Sends request to Firebase Database</a:t>
            </a:r>
            <a:br>
              <a:rPr lang="en-IN" b="1" dirty="0">
                <a:solidFill>
                  <a:schemeClr val="bg1"/>
                </a:solidFill>
              </a:rPr>
            </a:b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Firebase stores it</a:t>
            </a:r>
            <a:br>
              <a:rPr lang="en-IN" b="1" dirty="0">
                <a:solidFill>
                  <a:schemeClr val="bg1"/>
                </a:solidFill>
              </a:rPr>
            </a:b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Firebase responds → “Data Saved Successfully”</a:t>
            </a:r>
            <a:br>
              <a:rPr lang="en-IN" b="1" dirty="0">
                <a:solidFill>
                  <a:schemeClr val="bg1"/>
                </a:solidFill>
              </a:rPr>
            </a:br>
            <a:endParaRPr lang="en-IN" b="1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App shows success message</a:t>
            </a:r>
          </a:p>
        </p:txBody>
      </p:sp>
    </p:spTree>
    <p:extLst>
      <p:ext uri="{BB962C8B-B14F-4D97-AF65-F5344CB8AC3E}">
        <p14:creationId xmlns:p14="http://schemas.microsoft.com/office/powerpoint/2010/main" val="591997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FF3BB1-94B1-8434-E69C-79CE45B641BC}"/>
              </a:ext>
            </a:extLst>
          </p:cNvPr>
          <p:cNvSpPr txBox="1"/>
          <p:nvPr/>
        </p:nvSpPr>
        <p:spPr>
          <a:xfrm>
            <a:off x="138896" y="567159"/>
            <a:ext cx="8993529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Where Is Firebase Used?</a:t>
            </a:r>
          </a:p>
          <a:p>
            <a:endParaRPr lang="en-IN" b="1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Used by: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	Startups</a:t>
            </a:r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	Students building projects</a:t>
            </a:r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	Social media apps</a:t>
            </a:r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	E-commerce apps</a:t>
            </a:r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	Real-time chat apps</a:t>
            </a:r>
            <a:br>
              <a:rPr lang="en-IN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	Games and IoT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Companies like </a:t>
            </a:r>
            <a:r>
              <a:rPr lang="en-IN" b="1" dirty="0">
                <a:solidFill>
                  <a:schemeClr val="bg1"/>
                </a:solidFill>
              </a:rPr>
              <a:t>Spotify, Lyft, Alibaba, and Accenture</a:t>
            </a:r>
            <a:r>
              <a:rPr lang="en-IN" dirty="0">
                <a:solidFill>
                  <a:schemeClr val="bg1"/>
                </a:solidFill>
              </a:rPr>
              <a:t> also use Firebase.</a:t>
            </a:r>
          </a:p>
        </p:txBody>
      </p:sp>
    </p:spTree>
    <p:extLst>
      <p:ext uri="{BB962C8B-B14F-4D97-AF65-F5344CB8AC3E}">
        <p14:creationId xmlns:p14="http://schemas.microsoft.com/office/powerpoint/2010/main" val="3156211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EA3869-1251-EB6F-8F66-F5857AC5F60C}"/>
              </a:ext>
            </a:extLst>
          </p:cNvPr>
          <p:cNvSpPr txBox="1"/>
          <p:nvPr/>
        </p:nvSpPr>
        <p:spPr>
          <a:xfrm>
            <a:off x="255876" y="891251"/>
            <a:ext cx="114345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Is Firebase a Database or a Platform?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It is a </a:t>
            </a:r>
            <a:r>
              <a:rPr lang="en-US" b="1" dirty="0">
                <a:solidFill>
                  <a:schemeClr val="bg1"/>
                </a:solidFill>
              </a:rPr>
              <a:t>platform</a:t>
            </a:r>
            <a:r>
              <a:rPr lang="en-US" dirty="0">
                <a:solidFill>
                  <a:schemeClr val="bg1"/>
                </a:solidFill>
              </a:rPr>
              <a:t> that includes a </a:t>
            </a:r>
            <a:r>
              <a:rPr lang="en-US" b="1" dirty="0">
                <a:solidFill>
                  <a:schemeClr val="bg1"/>
                </a:solidFill>
              </a:rPr>
              <a:t>database</a:t>
            </a:r>
            <a:r>
              <a:rPr lang="en-US" dirty="0">
                <a:solidFill>
                  <a:schemeClr val="bg1"/>
                </a:solidFill>
              </a:rPr>
              <a:t>, storage, analytics, hosting, and many other services.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31E384-BE6A-E553-8C51-A02B4BF01028}"/>
              </a:ext>
            </a:extLst>
          </p:cNvPr>
          <p:cNvSpPr txBox="1"/>
          <p:nvPr/>
        </p:nvSpPr>
        <p:spPr>
          <a:xfrm>
            <a:off x="486137" y="2952866"/>
            <a:ext cx="109033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highlight>
                  <a:srgbClr val="FFFF00"/>
                </a:highlight>
              </a:rPr>
              <a:t>Firebase is Google’s all-in-one toolbox that gives you everything needed to build powerful apps without writing traditional backend code.</a:t>
            </a:r>
            <a:endParaRPr lang="en-IN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289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 Setup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B3FBFA-025A-AADD-1841-3A73952FFCC5}"/>
              </a:ext>
            </a:extLst>
          </p:cNvPr>
          <p:cNvSpPr txBox="1"/>
          <p:nvPr/>
        </p:nvSpPr>
        <p:spPr>
          <a:xfrm>
            <a:off x="255876" y="682907"/>
            <a:ext cx="1146927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Firebase is a Backend-as-a-Service (BaaS) platform by Google that provides cloud-based services such as:</a:t>
            </a:r>
          </a:p>
          <a:p>
            <a:pPr algn="l"/>
            <a:endParaRPr lang="en-I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Realtime Database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Authentication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Hosting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Cloud Functions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Storage and Analytics</a:t>
            </a:r>
          </a:p>
          <a:p>
            <a:pPr algn="l"/>
            <a:endParaRPr lang="en-I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/>
            <a:endParaRPr lang="en-IN" dirty="0">
              <a:solidFill>
                <a:schemeClr val="bg1"/>
              </a:solidFill>
              <a:latin typeface="-apple-system"/>
            </a:endParaRPr>
          </a:p>
          <a:p>
            <a:pPr algn="l"/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Firebase Realtime Database: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A NoSQL database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Stores data in JSON format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chemeClr val="bg1"/>
                </a:solidFill>
                <a:effectLst/>
                <a:latin typeface="-apple-system"/>
              </a:rPr>
              <a:t>Supports real-time synchronization across clients</a:t>
            </a:r>
          </a:p>
        </p:txBody>
      </p:sp>
    </p:spTree>
    <p:extLst>
      <p:ext uri="{BB962C8B-B14F-4D97-AF65-F5344CB8AC3E}">
        <p14:creationId xmlns:p14="http://schemas.microsoft.com/office/powerpoint/2010/main" val="456348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 Real Time Database Setup</a:t>
            </a:r>
            <a:endParaRPr lang="en-IN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4AE075-4D1B-69F4-A4DC-FE51A7182EE7}"/>
              </a:ext>
            </a:extLst>
          </p:cNvPr>
          <p:cNvSpPr txBox="1"/>
          <p:nvPr/>
        </p:nvSpPr>
        <p:spPr>
          <a:xfrm>
            <a:off x="219918" y="636608"/>
            <a:ext cx="10475089" cy="3139321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Step 1: Create Firebase Project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Open Firebase Console.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Select Add Project.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Enter a project name (example: my-demo-app).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Disable Analytics (optional for learning).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Create the project.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069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 Setup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339BFC-1642-32F8-16ED-6D8BCC167E76}"/>
              </a:ext>
            </a:extLst>
          </p:cNvPr>
          <p:cNvSpPr txBox="1"/>
          <p:nvPr/>
        </p:nvSpPr>
        <p:spPr>
          <a:xfrm>
            <a:off x="416689" y="775505"/>
            <a:ext cx="871573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Step 2: Enable Realtime Database</a:t>
            </a:r>
          </a:p>
          <a:p>
            <a:pPr algn="l"/>
            <a:endParaRPr lang="en-US" b="1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Inside Firebase: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Navigate to </a:t>
            </a:r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Build → Realtime Database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Select </a:t>
            </a:r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Create Database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Choose a location (Asia-South recommended for India region).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Select </a:t>
            </a:r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Start in Test Mode</a:t>
            </a:r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AF5E73-C265-9ACF-9018-833FFB128DE7}"/>
              </a:ext>
            </a:extLst>
          </p:cNvPr>
          <p:cNvSpPr txBox="1"/>
          <p:nvPr/>
        </p:nvSpPr>
        <p:spPr>
          <a:xfrm>
            <a:off x="983848" y="4334890"/>
            <a:ext cx="83106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This automatically sets rules to allow read/write operations without authentication.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EE4EC3-B64D-114E-4B55-3EB794CDAD75}"/>
              </a:ext>
            </a:extLst>
          </p:cNvPr>
          <p:cNvSpPr txBox="1"/>
          <p:nvPr/>
        </p:nvSpPr>
        <p:spPr>
          <a:xfrm>
            <a:off x="0" y="5093508"/>
            <a:ext cx="2897529" cy="36933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IN" b="1" i="0" dirty="0">
                <a:solidFill>
                  <a:schemeClr val="bg1"/>
                </a:solidFill>
                <a:effectLst/>
                <a:latin typeface="-apple-system"/>
              </a:rPr>
              <a:t>Default Test Mode Rules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81AF4E-B36B-2D87-2E7C-EB87249BD0F1}"/>
              </a:ext>
            </a:extLst>
          </p:cNvPr>
          <p:cNvSpPr txBox="1"/>
          <p:nvPr/>
        </p:nvSpPr>
        <p:spPr>
          <a:xfrm>
            <a:off x="3159889" y="4981221"/>
            <a:ext cx="6134582" cy="1754326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{</a:t>
            </a:r>
          </a:p>
          <a:p>
            <a:r>
              <a:rPr lang="en-IN" b="1" dirty="0">
                <a:solidFill>
                  <a:schemeClr val="bg1"/>
                </a:solidFill>
              </a:rPr>
              <a:t>  "rules": {</a:t>
            </a:r>
          </a:p>
          <a:p>
            <a:r>
              <a:rPr lang="en-IN" b="1" dirty="0">
                <a:solidFill>
                  <a:schemeClr val="bg1"/>
                </a:solidFill>
              </a:rPr>
              <a:t>    ".read": "true",</a:t>
            </a:r>
          </a:p>
          <a:p>
            <a:r>
              <a:rPr lang="en-IN" b="1" dirty="0">
                <a:solidFill>
                  <a:schemeClr val="bg1"/>
                </a:solidFill>
              </a:rPr>
              <a:t>    ".write": "true"</a:t>
            </a:r>
          </a:p>
          <a:p>
            <a:r>
              <a:rPr lang="en-IN" b="1" dirty="0">
                <a:solidFill>
                  <a:schemeClr val="bg1"/>
                </a:solidFill>
              </a:rPr>
              <a:t>  }</a:t>
            </a:r>
          </a:p>
          <a:p>
            <a:r>
              <a:rPr lang="en-IN" b="1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81787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Understanding How Frontend (FE) and Backend (BE) Work Together</a:t>
            </a:r>
            <a:endParaRPr lang="en-IN" sz="20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4F2209-209F-74BB-EB90-20DC012D7D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959" y="986117"/>
            <a:ext cx="10287000" cy="488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727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 Setup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4F770C-0A40-87CB-B7CE-E48F4E3A9B19}"/>
              </a:ext>
            </a:extLst>
          </p:cNvPr>
          <p:cNvSpPr txBox="1"/>
          <p:nvPr/>
        </p:nvSpPr>
        <p:spPr>
          <a:xfrm>
            <a:off x="381964" y="797839"/>
            <a:ext cx="613458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Step 3: Copy Database URL</a:t>
            </a:r>
          </a:p>
          <a:p>
            <a:pPr algn="l"/>
            <a:endParaRPr lang="en-US" b="1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Example database URL: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A57D94-5A93-5ED4-4F64-26BD54282EFE}"/>
              </a:ext>
            </a:extLst>
          </p:cNvPr>
          <p:cNvSpPr txBox="1"/>
          <p:nvPr/>
        </p:nvSpPr>
        <p:spPr>
          <a:xfrm>
            <a:off x="1678329" y="2185712"/>
            <a:ext cx="71184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https://my-demo-app-default-rtdb.firebaseio.com/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1FEC354-F491-9E0D-19E1-2DF3712EAC8B}"/>
              </a:ext>
            </a:extLst>
          </p:cNvPr>
          <p:cNvSpPr txBox="1"/>
          <p:nvPr/>
        </p:nvSpPr>
        <p:spPr>
          <a:xfrm>
            <a:off x="5882838" y="3105834"/>
            <a:ext cx="61345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All Firebase REST API requests must end with .</a:t>
            </a:r>
            <a:r>
              <a:rPr lang="en-US" b="1" dirty="0" err="1">
                <a:solidFill>
                  <a:schemeClr val="bg1"/>
                </a:solidFill>
              </a:rPr>
              <a:t>json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321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 Setup</a:t>
            </a:r>
            <a:endParaRPr lang="en-IN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9B2024-8E55-632C-BA0C-6FAE291492D1}"/>
              </a:ext>
            </a:extLst>
          </p:cNvPr>
          <p:cNvSpPr txBox="1"/>
          <p:nvPr/>
        </p:nvSpPr>
        <p:spPr>
          <a:xfrm>
            <a:off x="115747" y="763929"/>
            <a:ext cx="901667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Firebase REST API Endpoint Format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Collection Example: students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Endpoint: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https://my-demo-app-default-rtdb.firebaseio.com/students.json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CEF02-F968-F00E-914F-93A16E2EC635}"/>
              </a:ext>
            </a:extLst>
          </p:cNvPr>
          <p:cNvSpPr txBox="1"/>
          <p:nvPr/>
        </p:nvSpPr>
        <p:spPr>
          <a:xfrm>
            <a:off x="115746" y="3428999"/>
            <a:ext cx="1187562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</a:rPr>
              <a:t>REST API stands for Representational State Transfer API.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b="0" i="0" dirty="0">
              <a:solidFill>
                <a:schemeClr val="bg1"/>
              </a:solidFill>
              <a:effectLst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</a:rPr>
              <a:t>It is a type of API (Application Programming Interface) that allows communication between different systems over the internet.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b="0" i="0" dirty="0">
              <a:solidFill>
                <a:schemeClr val="bg1"/>
              </a:solidFill>
              <a:effectLst/>
            </a:endParaRPr>
          </a:p>
          <a:p>
            <a:r>
              <a:rPr lang="en-US" b="0" i="0" dirty="0">
                <a:solidFill>
                  <a:schemeClr val="bg1"/>
                </a:solidFill>
                <a:effectLst/>
              </a:rPr>
              <a:t>REST APIs work by sending requests and receiving responses, typically in JSON format, between the client and server.</a:t>
            </a:r>
            <a:br>
              <a:rPr lang="en-US" dirty="0">
                <a:solidFill>
                  <a:schemeClr val="bg1"/>
                </a:solidFill>
              </a:rPr>
            </a:b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608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 Setup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37098A-FC07-36D3-600B-4291694F2E22}"/>
              </a:ext>
            </a:extLst>
          </p:cNvPr>
          <p:cNvSpPr txBox="1"/>
          <p:nvPr/>
        </p:nvSpPr>
        <p:spPr>
          <a:xfrm>
            <a:off x="162046" y="613458"/>
            <a:ext cx="8970379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chemeClr val="bg1"/>
                </a:solidFill>
                <a:effectLst/>
                <a:latin typeface="-apple-system"/>
              </a:rPr>
              <a:t>CRUD Operations using Fetch API</a:t>
            </a:r>
          </a:p>
          <a:p>
            <a:pPr algn="l"/>
            <a:endParaRPr lang="en-US" b="1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CRUD stands for: Create | Read | Update | Delete</a:t>
            </a: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Each action maps to an HTTP method.</a:t>
            </a:r>
          </a:p>
          <a:p>
            <a:pPr algn="l"/>
            <a:endParaRPr lang="en-US" dirty="0">
              <a:solidFill>
                <a:schemeClr val="bg1"/>
              </a:solidFill>
              <a:latin typeface="-apple-system"/>
            </a:endParaRP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/>
            <a:endParaRPr lang="en-US" dirty="0">
              <a:solidFill>
                <a:schemeClr val="bg1"/>
              </a:solidFill>
              <a:latin typeface="-apple-system"/>
            </a:endParaRPr>
          </a:p>
          <a:p>
            <a:pPr algn="l"/>
            <a:r>
              <a:rPr lang="en-US" sz="3600" b="1" i="0" dirty="0">
                <a:solidFill>
                  <a:schemeClr val="bg1"/>
                </a:solidFill>
                <a:effectLst/>
                <a:latin typeface="-apple-system"/>
              </a:rPr>
              <a:t>GET</a:t>
            </a:r>
          </a:p>
          <a:p>
            <a:pPr algn="l"/>
            <a:r>
              <a:rPr lang="en-US" sz="3600" b="1" dirty="0">
                <a:solidFill>
                  <a:schemeClr val="bg1"/>
                </a:solidFill>
                <a:latin typeface="-apple-system"/>
              </a:rPr>
              <a:t>POST</a:t>
            </a:r>
          </a:p>
          <a:p>
            <a:pPr algn="l"/>
            <a:r>
              <a:rPr lang="en-US" sz="3600" b="1" i="0" dirty="0">
                <a:solidFill>
                  <a:schemeClr val="bg1"/>
                </a:solidFill>
                <a:effectLst/>
                <a:latin typeface="-apple-system"/>
              </a:rPr>
              <a:t>UPDATE</a:t>
            </a:r>
          </a:p>
          <a:p>
            <a:pPr algn="l"/>
            <a:r>
              <a:rPr lang="en-US" sz="3600" b="1" i="0" dirty="0">
                <a:solidFill>
                  <a:schemeClr val="bg1"/>
                </a:solidFill>
                <a:effectLst/>
                <a:latin typeface="-apple-system"/>
              </a:rPr>
              <a:t>PUT</a:t>
            </a:r>
          </a:p>
          <a:p>
            <a:pPr algn="l"/>
            <a:r>
              <a:rPr lang="en-US" sz="3600" b="1" dirty="0">
                <a:solidFill>
                  <a:schemeClr val="bg1"/>
                </a:solidFill>
                <a:latin typeface="-apple-system"/>
              </a:rPr>
              <a:t>DELETE</a:t>
            </a:r>
            <a:endParaRPr lang="en-US" sz="3600" b="1" i="0" dirty="0">
              <a:solidFill>
                <a:schemeClr val="bg1"/>
              </a:solidFill>
              <a:effectLst/>
              <a:latin typeface="-apple-system"/>
            </a:endParaRPr>
          </a:p>
          <a:p>
            <a:pPr algn="l"/>
            <a:endParaRPr lang="en-US" b="0" i="0" dirty="0">
              <a:solidFill>
                <a:schemeClr val="bg1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7748106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 Setup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AD34DA-A7CA-54A6-2F80-FEF89504FB09}"/>
              </a:ext>
            </a:extLst>
          </p:cNvPr>
          <p:cNvSpPr txBox="1"/>
          <p:nvPr/>
        </p:nvSpPr>
        <p:spPr>
          <a:xfrm>
            <a:off x="255877" y="752354"/>
            <a:ext cx="887654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bg1"/>
                </a:solidFill>
                <a:effectLst/>
                <a:latin typeface="+mj-lt"/>
              </a:rPr>
              <a:t>Firebase provides backend features without a server.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1" i="0" dirty="0">
              <a:solidFill>
                <a:schemeClr val="bg1"/>
              </a:solidFill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bg1"/>
                </a:solidFill>
                <a:effectLst/>
                <a:latin typeface="+mj-lt"/>
              </a:rPr>
              <a:t>Fetch API is used to communicate with Firebase via HTTP methods.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1" i="0" dirty="0">
              <a:solidFill>
                <a:schemeClr val="bg1"/>
              </a:solidFill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bg1"/>
                </a:solidFill>
                <a:effectLst/>
                <a:latin typeface="+mj-lt"/>
              </a:rPr>
              <a:t>Realtime Database uses JSON-based NoSQL structure.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1" i="0" dirty="0">
              <a:solidFill>
                <a:schemeClr val="bg1"/>
              </a:solidFill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bg1"/>
                </a:solidFill>
                <a:effectLst/>
                <a:latin typeface="+mj-lt"/>
              </a:rPr>
              <a:t>CRUD operations allow complete interaction with stored data.</a:t>
            </a:r>
          </a:p>
        </p:txBody>
      </p:sp>
    </p:spTree>
    <p:extLst>
      <p:ext uri="{BB962C8B-B14F-4D97-AF65-F5344CB8AC3E}">
        <p14:creationId xmlns:p14="http://schemas.microsoft.com/office/powerpoint/2010/main" val="28745687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 Setup</a:t>
            </a:r>
            <a:endParaRPr lang="en-IN" sz="2000" b="1" dirty="0"/>
          </a:p>
        </p:txBody>
      </p:sp>
      <p:pic>
        <p:nvPicPr>
          <p:cNvPr id="12290" name="Picture 2" descr="request and response">
            <a:extLst>
              <a:ext uri="{FF2B5EF4-FFF2-40B4-BE49-F238E27FC236}">
                <a16:creationId xmlns:a16="http://schemas.microsoft.com/office/drawing/2014/main" id="{4EA52D5E-DD27-8DB2-2A7C-D820AC6DC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4650" y="1871663"/>
            <a:ext cx="6362700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4522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B29D242-5574-B66A-E445-6990E95F5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092" y="431386"/>
            <a:ext cx="1155592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Firebase is a platform by Google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that helps you create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mobile apps and websites quickly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without worrying about servers, databases, or complex backend code.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 simple terms: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Firebase = Ready-made tools + Cloud services that help you build apps faster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7503B2-3BF7-6E12-90D5-727BEE3D1E57}"/>
              </a:ext>
            </a:extLst>
          </p:cNvPr>
          <p:cNvSpPr txBox="1"/>
          <p:nvPr/>
        </p:nvSpPr>
        <p:spPr>
          <a:xfrm>
            <a:off x="125092" y="3316941"/>
            <a:ext cx="118248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Just like you use </a:t>
            </a:r>
            <a:r>
              <a:rPr lang="en-US" b="1" dirty="0">
                <a:solidFill>
                  <a:schemeClr val="bg1"/>
                </a:solidFill>
              </a:rPr>
              <a:t>Zomato</a:t>
            </a:r>
            <a:r>
              <a:rPr lang="en-US" dirty="0">
                <a:solidFill>
                  <a:schemeClr val="bg1"/>
                </a:solidFill>
              </a:rPr>
              <a:t> instead of cooking food yourself, developers use </a:t>
            </a:r>
            <a:r>
              <a:rPr lang="en-US" b="1" dirty="0">
                <a:solidFill>
                  <a:schemeClr val="bg1"/>
                </a:solidFill>
              </a:rPr>
              <a:t>Firebase</a:t>
            </a:r>
            <a:r>
              <a:rPr lang="en-US" dirty="0">
                <a:solidFill>
                  <a:schemeClr val="bg1"/>
                </a:solidFill>
              </a:rPr>
              <a:t> instead of creating everything from scratch.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43C505-26F0-0944-B723-7195A17F730C}"/>
              </a:ext>
            </a:extLst>
          </p:cNvPr>
          <p:cNvSpPr txBox="1"/>
          <p:nvPr/>
        </p:nvSpPr>
        <p:spPr>
          <a:xfrm>
            <a:off x="3006344" y="4472498"/>
            <a:ext cx="6127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highlight>
                  <a:srgbClr val="FFFF00"/>
                </a:highlight>
              </a:rPr>
              <a:t>Firebase = Ready-made backend for your app</a:t>
            </a:r>
            <a:endParaRPr lang="en-IN" b="1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532707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4342F3-3EB5-D16B-0B55-E06D700E8052}"/>
              </a:ext>
            </a:extLst>
          </p:cNvPr>
          <p:cNvSpPr txBox="1"/>
          <p:nvPr/>
        </p:nvSpPr>
        <p:spPr>
          <a:xfrm>
            <a:off x="392206" y="597530"/>
            <a:ext cx="612737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It gives tools that solve common app problems like: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User login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Saving data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Sending notifications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Storing images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Tracking user activities</a:t>
            </a:r>
          </a:p>
        </p:txBody>
      </p:sp>
    </p:spTree>
    <p:extLst>
      <p:ext uri="{BB962C8B-B14F-4D97-AF65-F5344CB8AC3E}">
        <p14:creationId xmlns:p14="http://schemas.microsoft.com/office/powerpoint/2010/main" val="1493335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EEF858-FE55-DB17-4982-253A619964A9}"/>
              </a:ext>
            </a:extLst>
          </p:cNvPr>
          <p:cNvSpPr txBox="1"/>
          <p:nvPr/>
        </p:nvSpPr>
        <p:spPr>
          <a:xfrm>
            <a:off x="179294" y="636495"/>
            <a:ext cx="894901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Why Do Developers Use Firebase?</a:t>
            </a:r>
          </a:p>
          <a:p>
            <a:endParaRPr lang="en-IN" b="1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Without Firebase, a developer must: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Buy a server 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Manage a database 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Write code to send notifications 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</a:rPr>
              <a:t>Create login systems 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chemeClr val="bg1"/>
                </a:solidFill>
              </a:rPr>
              <a:t>Analyze</a:t>
            </a:r>
            <a:r>
              <a:rPr lang="en-IN" dirty="0">
                <a:solidFill>
                  <a:schemeClr val="bg1"/>
                </a:solidFill>
              </a:rPr>
              <a:t> users 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Firebase gives all these features already built</a:t>
            </a:r>
            <a:r>
              <a:rPr lang="en-IN" dirty="0">
                <a:solidFill>
                  <a:schemeClr val="bg1"/>
                </a:solidFill>
              </a:rPr>
              <a:t> — just plug and use!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400651-73A4-99D2-B020-3D7168209DCA}"/>
              </a:ext>
            </a:extLst>
          </p:cNvPr>
          <p:cNvSpPr txBox="1"/>
          <p:nvPr/>
        </p:nvSpPr>
        <p:spPr>
          <a:xfrm>
            <a:off x="179293" y="5442886"/>
            <a:ext cx="111610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-apple-system"/>
              </a:rPr>
              <a:t>Firebase is a Backend-as-a-Service (BaaS) platform by Google that provides cloud-based services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428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CDF4C01-0EBD-5BB6-DDCC-7983297043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1168527"/>
              </p:ext>
            </p:extLst>
          </p:nvPr>
        </p:nvGraphicFramePr>
        <p:xfrm>
          <a:off x="573741" y="2185712"/>
          <a:ext cx="11241741" cy="3852480"/>
        </p:xfrm>
        <a:graphic>
          <a:graphicData uri="http://schemas.openxmlformats.org/drawingml/2006/table">
            <a:tbl>
              <a:tblPr/>
              <a:tblGrid>
                <a:gridCol w="3747247">
                  <a:extLst>
                    <a:ext uri="{9D8B030D-6E8A-4147-A177-3AD203B41FA5}">
                      <a16:colId xmlns:a16="http://schemas.microsoft.com/office/drawing/2014/main" val="2525601964"/>
                    </a:ext>
                  </a:extLst>
                </a:gridCol>
                <a:gridCol w="3747247">
                  <a:extLst>
                    <a:ext uri="{9D8B030D-6E8A-4147-A177-3AD203B41FA5}">
                      <a16:colId xmlns:a16="http://schemas.microsoft.com/office/drawing/2014/main" val="461720887"/>
                    </a:ext>
                  </a:extLst>
                </a:gridCol>
                <a:gridCol w="3747247">
                  <a:extLst>
                    <a:ext uri="{9D8B030D-6E8A-4147-A177-3AD203B41FA5}">
                      <a16:colId xmlns:a16="http://schemas.microsoft.com/office/drawing/2014/main" val="435346246"/>
                    </a:ext>
                  </a:extLst>
                </a:gridCol>
              </a:tblGrid>
              <a:tr h="642080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Task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Without Firebase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With Firebase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5509262"/>
                  </a:ext>
                </a:extLst>
              </a:tr>
              <a:tr h="64208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Server setup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Buy &amp; manage servers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No server needed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2145043"/>
                  </a:ext>
                </a:extLst>
              </a:tr>
              <a:tr h="64208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Database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Install &amp; maintain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Built-in database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3788903"/>
                  </a:ext>
                </a:extLst>
              </a:tr>
              <a:tr h="64208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Login system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Write complex code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Ready authentication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8231888"/>
                  </a:ext>
                </a:extLst>
              </a:tr>
              <a:tr h="64208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Notifications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Build own system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One-click messaging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3595180"/>
                  </a:ext>
                </a:extLst>
              </a:tr>
              <a:tr h="64208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Analytics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Integrate tools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Built-in analytics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749147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82809C7-A883-1277-4527-838A6D766E8C}"/>
              </a:ext>
            </a:extLst>
          </p:cNvPr>
          <p:cNvSpPr txBox="1"/>
          <p:nvPr/>
        </p:nvSpPr>
        <p:spPr>
          <a:xfrm>
            <a:off x="573741" y="819808"/>
            <a:ext cx="612737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Why Do We Need Firebase?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Traditionally, if you create an app, you need: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FC6FA8-5EA4-4CC8-D011-34F4C81EA109}"/>
              </a:ext>
            </a:extLst>
          </p:cNvPr>
          <p:cNvSpPr txBox="1"/>
          <p:nvPr/>
        </p:nvSpPr>
        <p:spPr>
          <a:xfrm>
            <a:off x="3502958" y="6296100"/>
            <a:ext cx="6127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Firebase literally removes 50–70% of backend work.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621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46D479-BD22-5ABA-E3BD-8D924363A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0888" y="833718"/>
            <a:ext cx="8450223" cy="557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75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C748FD-6766-3BB6-AFE1-BCB3FF9B37DD}"/>
              </a:ext>
            </a:extLst>
          </p:cNvPr>
          <p:cNvSpPr/>
          <p:nvPr/>
        </p:nvSpPr>
        <p:spPr>
          <a:xfrm>
            <a:off x="1444564" y="1841900"/>
            <a:ext cx="8876548" cy="34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634" dirty="0">
              <a:latin typeface="Articulate" panose="02000503040000020004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D0F27B-2B44-4634-73C2-9548A35DD02B}"/>
              </a:ext>
            </a:extLst>
          </p:cNvPr>
          <p:cNvSpPr txBox="1"/>
          <p:nvPr/>
        </p:nvSpPr>
        <p:spPr>
          <a:xfrm>
            <a:off x="51937" y="400110"/>
            <a:ext cx="907637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Firebase Architecture in Simple Terms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Think of Firebase as a </a:t>
            </a:r>
            <a:r>
              <a:rPr lang="en-US" i="1" dirty="0">
                <a:solidFill>
                  <a:schemeClr val="bg1"/>
                </a:solidFill>
              </a:rPr>
              <a:t>store</a:t>
            </a:r>
            <a:r>
              <a:rPr lang="en-US" dirty="0">
                <a:solidFill>
                  <a:schemeClr val="bg1"/>
                </a:solidFill>
              </a:rPr>
              <a:t> where you pick services you need.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Here are the main blocks: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E3556-3000-82DD-9AD5-8B24E96D59E3}"/>
              </a:ext>
            </a:extLst>
          </p:cNvPr>
          <p:cNvSpPr txBox="1"/>
          <p:nvPr/>
        </p:nvSpPr>
        <p:spPr>
          <a:xfrm>
            <a:off x="194981" y="1836750"/>
            <a:ext cx="10045448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Firebase Authentication</a:t>
            </a:r>
          </a:p>
          <a:p>
            <a:pPr marL="342900" indent="-342900">
              <a:buAutoNum type="arabicPeriod"/>
            </a:pP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Purpose:</a:t>
            </a:r>
            <a:r>
              <a:rPr lang="en-US" dirty="0">
                <a:solidFill>
                  <a:schemeClr val="bg1"/>
                </a:solidFill>
              </a:rPr>
              <a:t> Helps users sign in securely.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Supports login using: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Email and password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Phone OTP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Google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Facebook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Apple ID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  <a:highlight>
                  <a:srgbClr val="FFFF00"/>
                </a:highlight>
              </a:rPr>
              <a:t>Example</a:t>
            </a:r>
            <a:br>
              <a:rPr lang="en-US" b="1" dirty="0">
                <a:solidFill>
                  <a:schemeClr val="bg1"/>
                </a:solidFill>
                <a:highlight>
                  <a:srgbClr val="FFFF00"/>
                </a:highlight>
              </a:rPr>
            </a:br>
            <a:r>
              <a:rPr lang="en-US" b="1" dirty="0">
                <a:solidFill>
                  <a:schemeClr val="bg1"/>
                </a:solidFill>
                <a:highlight>
                  <a:srgbClr val="FFFF00"/>
                </a:highlight>
              </a:rPr>
              <a:t>When Instagram lets you </a:t>
            </a:r>
            <a:r>
              <a:rPr lang="en-US" b="1" i="1" dirty="0">
                <a:solidFill>
                  <a:schemeClr val="bg1"/>
                </a:solidFill>
                <a:highlight>
                  <a:srgbClr val="FFFF00"/>
                </a:highlight>
              </a:rPr>
              <a:t>"Continue with Google"</a:t>
            </a:r>
            <a:r>
              <a:rPr lang="en-US" b="1" dirty="0">
                <a:solidFill>
                  <a:schemeClr val="bg1"/>
                </a:solidFill>
                <a:highlight>
                  <a:srgbClr val="FFFF00"/>
                </a:highlight>
              </a:rPr>
              <a:t> — Firebase can handle that.</a:t>
            </a:r>
          </a:p>
        </p:txBody>
      </p:sp>
    </p:spTree>
    <p:extLst>
      <p:ext uri="{BB962C8B-B14F-4D97-AF65-F5344CB8AC3E}">
        <p14:creationId xmlns:p14="http://schemas.microsoft.com/office/powerpoint/2010/main" val="3427791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73">
          <a:extLst>
            <a:ext uri="{FF2B5EF4-FFF2-40B4-BE49-F238E27FC236}">
              <a16:creationId xmlns:a16="http://schemas.microsoft.com/office/drawing/2014/main" id="{DC00DB3A-9FE3-D00A-CDE4-A3AC72FC4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FC68FF8-731D-A604-9808-C3FC83B69592}"/>
              </a:ext>
            </a:extLst>
          </p:cNvPr>
          <p:cNvSpPr/>
          <p:nvPr/>
        </p:nvSpPr>
        <p:spPr>
          <a:xfrm>
            <a:off x="1" y="0"/>
            <a:ext cx="12140062" cy="400110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r>
              <a:rPr lang="en-US" sz="2000" b="1" dirty="0"/>
              <a:t>FIREBASE</a:t>
            </a:r>
            <a:endParaRPr lang="en-IN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240D34-4F68-DBDB-8F99-4184866E86D7}"/>
              </a:ext>
            </a:extLst>
          </p:cNvPr>
          <p:cNvSpPr txBox="1"/>
          <p:nvPr/>
        </p:nvSpPr>
        <p:spPr>
          <a:xfrm>
            <a:off x="51937" y="400110"/>
            <a:ext cx="80503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2. </a:t>
            </a:r>
            <a:r>
              <a:rPr lang="en-US" b="1" dirty="0" err="1">
                <a:solidFill>
                  <a:schemeClr val="bg1"/>
                </a:solidFill>
              </a:rPr>
              <a:t>Firestore</a:t>
            </a:r>
            <a:r>
              <a:rPr lang="en-US" b="1" dirty="0">
                <a:solidFill>
                  <a:schemeClr val="bg1"/>
                </a:solidFill>
              </a:rPr>
              <a:t> / Realtime Database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Firebase provides two databases: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0AFDA9D-8430-91DA-3F7E-D558B1B569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0484584"/>
              </p:ext>
            </p:extLst>
          </p:nvPr>
        </p:nvGraphicFramePr>
        <p:xfrm>
          <a:off x="300943" y="1723550"/>
          <a:ext cx="11053824" cy="2281292"/>
        </p:xfrm>
        <a:graphic>
          <a:graphicData uri="http://schemas.openxmlformats.org/drawingml/2006/table">
            <a:tbl>
              <a:tblPr/>
              <a:tblGrid>
                <a:gridCol w="3684608">
                  <a:extLst>
                    <a:ext uri="{9D8B030D-6E8A-4147-A177-3AD203B41FA5}">
                      <a16:colId xmlns:a16="http://schemas.microsoft.com/office/drawing/2014/main" val="1097390081"/>
                    </a:ext>
                  </a:extLst>
                </a:gridCol>
                <a:gridCol w="3684608">
                  <a:extLst>
                    <a:ext uri="{9D8B030D-6E8A-4147-A177-3AD203B41FA5}">
                      <a16:colId xmlns:a16="http://schemas.microsoft.com/office/drawing/2014/main" val="2867359649"/>
                    </a:ext>
                  </a:extLst>
                </a:gridCol>
                <a:gridCol w="3684608">
                  <a:extLst>
                    <a:ext uri="{9D8B030D-6E8A-4147-A177-3AD203B41FA5}">
                      <a16:colId xmlns:a16="http://schemas.microsoft.com/office/drawing/2014/main" val="1223691804"/>
                    </a:ext>
                  </a:extLst>
                </a:gridCol>
              </a:tblGrid>
              <a:tr h="480272"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Feature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>
                          <a:solidFill>
                            <a:schemeClr val="bg1"/>
                          </a:solidFill>
                        </a:rPr>
                        <a:t>Realtime DB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 err="1">
                          <a:solidFill>
                            <a:schemeClr val="bg1"/>
                          </a:solidFill>
                        </a:rPr>
                        <a:t>Firestore</a:t>
                      </a:r>
                      <a:endParaRPr lang="en-IN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0460765"/>
                  </a:ext>
                </a:extLst>
              </a:tr>
              <a:tr h="480272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Updates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Instant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Fast &amp; scalable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0948879"/>
                  </a:ext>
                </a:extLst>
              </a:tr>
              <a:tr h="840476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Structure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JSON tree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Collections &amp; documents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6908932"/>
                  </a:ext>
                </a:extLst>
              </a:tr>
              <a:tr h="480272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Best for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bg1"/>
                          </a:solidFill>
                        </a:rPr>
                        <a:t>Chat apps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bg1"/>
                          </a:solidFill>
                        </a:rPr>
                        <a:t>Modern apps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504402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4B86096-C13E-9FA8-03A4-5AFC303D0F7E}"/>
              </a:ext>
            </a:extLst>
          </p:cNvPr>
          <p:cNvSpPr txBox="1"/>
          <p:nvPr/>
        </p:nvSpPr>
        <p:spPr>
          <a:xfrm>
            <a:off x="752354" y="4492298"/>
            <a:ext cx="99426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Example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WhatsApp messages appearing instantly — this is like Firebase Realtime Database.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717486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3411</TotalTime>
  <Words>1059</Words>
  <Application>Microsoft Office PowerPoint</Application>
  <PresentationFormat>Widescreen</PresentationFormat>
  <Paragraphs>293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-apple-system</vt:lpstr>
      <vt:lpstr>Arial</vt:lpstr>
      <vt:lpstr>Articulate</vt:lpstr>
      <vt:lpstr>Calibri</vt:lpstr>
      <vt:lpstr>Century Gothic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Pushplata Bagati</dc:creator>
  <cp:lastModifiedBy>DELL</cp:lastModifiedBy>
  <cp:revision>62</cp:revision>
  <dcterms:created xsi:type="dcterms:W3CDTF">2022-08-19T11:01:50Z</dcterms:created>
  <dcterms:modified xsi:type="dcterms:W3CDTF">2025-12-02T15:13:31Z</dcterms:modified>
</cp:coreProperties>
</file>

<file path=docProps/thumbnail.jpeg>
</file>